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3"/>
  </p:notesMasterIdLst>
  <p:handoutMasterIdLst>
    <p:handoutMasterId r:id="rId34"/>
  </p:handoutMasterIdLst>
  <p:sldIdLst>
    <p:sldId id="275" r:id="rId3"/>
    <p:sldId id="258" r:id="rId4"/>
    <p:sldId id="276" r:id="rId5"/>
    <p:sldId id="277" r:id="rId6"/>
    <p:sldId id="278" r:id="rId7"/>
    <p:sldId id="270" r:id="rId8"/>
    <p:sldId id="279" r:id="rId9"/>
    <p:sldId id="304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5" r:id="rId25"/>
    <p:sldId id="296" r:id="rId26"/>
    <p:sldId id="297" r:id="rId27"/>
    <p:sldId id="302" r:id="rId28"/>
    <p:sldId id="299" r:id="rId29"/>
    <p:sldId id="300" r:id="rId30"/>
    <p:sldId id="301" r:id="rId31"/>
    <p:sldId id="30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6305" autoAdjust="0"/>
  </p:normalViewPr>
  <p:slideViewPr>
    <p:cSldViewPr>
      <p:cViewPr varScale="1">
        <p:scale>
          <a:sx n="74" d="100"/>
          <a:sy n="74" d="100"/>
        </p:scale>
        <p:origin x="41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15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ru-RU" smtClean="0"/>
              <a:t>21.06.2017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ru-RU" noProof="0" smtClean="0"/>
              <a:t>21.06.2017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ять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Рисунок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21.06.2017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21.06.2017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21.06.2017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21.06.2017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21.06.2017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21.06.2017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21.06.2017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21.06.2017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21.06.2017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ru-RU" noProof="0" smtClean="0"/>
              <a:pPr/>
              <a:t>21.06.2017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10010328" cy="3399656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ea typeface="Batang" panose="02030600000101010101" pitchFamily="18" charset="-127"/>
              </a:rPr>
              <a:t>Паспорт Развивающей</a:t>
            </a:r>
            <a:b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ea typeface="Batang" panose="02030600000101010101" pitchFamily="18" charset="-127"/>
              </a:rPr>
            </a:b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ea typeface="Batang" panose="02030600000101010101" pitchFamily="18" charset="-127"/>
              </a:rPr>
              <a:t>предметно – пространственной среды</a:t>
            </a:r>
            <a:b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ea typeface="Batang" panose="02030600000101010101" pitchFamily="18" charset="-127"/>
              </a:rPr>
            </a:b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ea typeface="Batang" panose="02030600000101010101" pitchFamily="18" charset="-127"/>
              </a:rPr>
              <a:t>младшей разновозрастной</a:t>
            </a:r>
            <a:b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ea typeface="Batang" panose="02030600000101010101" pitchFamily="18" charset="-127"/>
              </a:rPr>
            </a:b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ea typeface="Batang" panose="02030600000101010101" pitchFamily="18" charset="-127"/>
              </a:rPr>
              <a:t>группы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39816" y="4581128"/>
            <a:ext cx="7086600" cy="914400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Воспитатели: Демидова А. С., </a:t>
            </a:r>
            <a:r>
              <a:rPr lang="ru-RU" sz="2000" b="1" i="1" dirty="0" err="1" smtClean="0"/>
              <a:t>Головягина</a:t>
            </a:r>
            <a:r>
              <a:rPr lang="ru-RU" sz="2000" b="1" i="1" dirty="0" smtClean="0"/>
              <a:t> Т.В</a:t>
            </a:r>
          </a:p>
          <a:p>
            <a:r>
              <a:rPr lang="ru-RU" sz="2000" b="1" i="1" dirty="0" smtClean="0"/>
              <a:t>Младший воспитатель: Скворцова Ю.Ю.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8334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393704" cy="5152106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Игровой уголок</a:t>
            </a:r>
            <a:br>
              <a:rPr lang="ru-RU" b="1" dirty="0" smtClean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Сюжетно </a:t>
            </a:r>
            <a:r>
              <a:rPr lang="ru-RU" sz="2000" b="1" dirty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– ролевая игра «Семья»:</a:t>
            </a:r>
            <a:br>
              <a:rPr lang="ru-RU" sz="2000" b="1" dirty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2000" dirty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2000" b="1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1.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Кухонная </a:t>
            </a:r>
            <a:r>
              <a:rPr lang="ru-RU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мебель(плита, раковина и т. д.) </a:t>
            </a:r>
            <a:br>
              <a:rPr lang="ru-RU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2. Стол </a:t>
            </a:r>
            <a:r>
              <a:rPr lang="ru-RU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и стулья .</a:t>
            </a:r>
            <a:br>
              <a:rPr lang="ru-RU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3. Игрушечная </a:t>
            </a:r>
            <a:r>
              <a:rPr lang="ru-RU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посуда (кружки, тарелки, кастрюли, сковородки, чайник) ;</a:t>
            </a:r>
            <a:br>
              <a:rPr lang="ru-RU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4. Муляжи </a:t>
            </a:r>
            <a:r>
              <a:rPr lang="ru-RU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овощи - фрукты;</a:t>
            </a:r>
            <a:br>
              <a:rPr lang="ru-RU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5. Куклы</a:t>
            </a:r>
            <a:r>
              <a:rPr lang="ru-RU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одежда для кукол;</a:t>
            </a:r>
            <a:br>
              <a:rPr lang="ru-RU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6. Коляски</a:t>
            </a:r>
            <a:r>
              <a:rPr lang="ru-RU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; </a:t>
            </a:r>
            <a:br>
              <a:rPr lang="ru-RU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7. Комплект </a:t>
            </a:r>
            <a:r>
              <a:rPr lang="ru-RU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постельных принадлежностей для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кроватки; </a:t>
            </a:r>
            <a:r>
              <a:rPr lang="ru-RU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</a:t>
            </a:r>
            <a:r>
              <a:rPr lang="ru-RU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Утюги</a:t>
            </a:r>
            <a:r>
              <a:rPr lang="ru-RU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638" y="1124744"/>
            <a:ext cx="5760962" cy="4123688"/>
          </a:xfrm>
        </p:spPr>
      </p:pic>
    </p:spTree>
    <p:extLst>
      <p:ext uri="{BB962C8B-B14F-4D97-AF65-F5344CB8AC3E}">
        <p14:creationId xmlns:p14="http://schemas.microsoft.com/office/powerpoint/2010/main" val="141277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321696" cy="4432026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b="1" dirty="0" smtClean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3100" b="1" dirty="0" smtClean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Игровой уголок</a:t>
            </a:r>
            <a:br>
              <a:rPr lang="ru-RU" sz="3100" b="1" dirty="0" smtClean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2700" b="1" dirty="0" smtClean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Сюжетно-ролевая </a:t>
            </a:r>
            <a:r>
              <a:rPr lang="ru-RU" sz="2700" b="1" dirty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игра «Магазин»:</a:t>
            </a:r>
            <a:br>
              <a:rPr lang="ru-RU" sz="2700" b="1" dirty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27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7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1. Касса, весы, </a:t>
            </a:r>
            <a:r>
              <a:rPr lang="ru-RU" sz="27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калькулятор;</a:t>
            </a:r>
            <a:br>
              <a:rPr lang="ru-RU" sz="27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7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sz="27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2. Кондитерские изделия; </a:t>
            </a:r>
            <a:br>
              <a:rPr lang="ru-RU" sz="27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7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3. Хлебобулочные изделия</a:t>
            </a:r>
            <a:r>
              <a:rPr lang="ru-RU" sz="27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; </a:t>
            </a:r>
            <a:r>
              <a:rPr lang="ru-RU" sz="27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7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4. Корзины;</a:t>
            </a:r>
            <a:r>
              <a:rPr lang="ru-RU" sz="27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7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sz="27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5. </a:t>
            </a:r>
            <a:r>
              <a:rPr lang="ru-RU" sz="27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Предметы-заместители;</a:t>
            </a:r>
            <a:br>
              <a:rPr lang="ru-RU" sz="27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7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6</a:t>
            </a:r>
            <a:r>
              <a:rPr lang="ru-RU" sz="27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</a:t>
            </a:r>
            <a:r>
              <a:rPr lang="ru-RU" sz="27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Муляжи овощей, фруктов. </a:t>
            </a:r>
            <a:br>
              <a:rPr lang="ru-RU" sz="27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340768"/>
            <a:ext cx="4824536" cy="3888432"/>
          </a:xfrm>
        </p:spPr>
      </p:pic>
    </p:spTree>
    <p:extLst>
      <p:ext uri="{BB962C8B-B14F-4D97-AF65-F5344CB8AC3E}">
        <p14:creationId xmlns:p14="http://schemas.microsoft.com/office/powerpoint/2010/main" val="272376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3992" y="260648"/>
            <a:ext cx="4211960" cy="41764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Игровой уголок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2"/>
                </a:solidFill>
              </a:rPr>
              <a:t>Сюжетно –ролевая игра </a:t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2"/>
                </a:solidFill>
              </a:rPr>
              <a:t>«Парикмахерская»</a:t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700" dirty="0" smtClean="0">
                <a:solidFill>
                  <a:schemeClr val="tx2"/>
                </a:solidFill>
              </a:rPr>
              <a:t>1. Набор парикмахера.</a:t>
            </a:r>
            <a:br>
              <a:rPr lang="ru-RU" sz="2700" dirty="0" smtClean="0">
                <a:solidFill>
                  <a:schemeClr val="tx2"/>
                </a:solidFill>
              </a:rPr>
            </a:br>
            <a:r>
              <a:rPr lang="ru-RU" sz="2700" dirty="0" smtClean="0">
                <a:solidFill>
                  <a:schemeClr val="tx2"/>
                </a:solidFill>
              </a:rPr>
              <a:t>2. Одежда для ряженья.</a:t>
            </a:r>
            <a:r>
              <a:rPr lang="ru-RU" sz="2700" dirty="0" smtClean="0">
                <a:solidFill>
                  <a:schemeClr val="accent2"/>
                </a:solidFill>
              </a:rPr>
              <a:t/>
            </a:r>
            <a:br>
              <a:rPr lang="ru-RU" sz="2700" dirty="0" smtClean="0">
                <a:solidFill>
                  <a:schemeClr val="accent2"/>
                </a:solidFill>
              </a:rPr>
            </a:br>
            <a:r>
              <a:rPr lang="ru-RU" sz="2700" dirty="0" smtClean="0">
                <a:solidFill>
                  <a:schemeClr val="accent2"/>
                </a:solidFill>
              </a:rPr>
              <a:t/>
            </a:r>
            <a:br>
              <a:rPr lang="ru-RU" sz="2700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1722710"/>
            <a:ext cx="3816350" cy="2548980"/>
          </a:xfrm>
        </p:spPr>
      </p:pic>
    </p:spTree>
    <p:extLst>
      <p:ext uri="{BB962C8B-B14F-4D97-AF65-F5344CB8AC3E}">
        <p14:creationId xmlns:p14="http://schemas.microsoft.com/office/powerpoint/2010/main" val="228844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1484784"/>
            <a:ext cx="4465712" cy="3424484"/>
          </a:xfrm>
        </p:spPr>
        <p:txBody>
          <a:bodyPr>
            <a:normAutofit/>
          </a:bodyPr>
          <a:lstStyle/>
          <a:p>
            <a:pPr marL="342900" lvl="0" indent="-342900"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Игровой уголок</a:t>
            </a:r>
            <a:br>
              <a:rPr lang="ru-RU" sz="2400" b="1" dirty="0" smtClean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Сюжетно </a:t>
            </a:r>
            <a:r>
              <a:rPr lang="ru-RU" sz="2400" b="1" dirty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– ролевая игра «Больница»:</a:t>
            </a:r>
            <a:br>
              <a:rPr lang="ru-RU" sz="2400" b="1" dirty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2400" dirty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400" dirty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1.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Медицинский халат </a:t>
            </a:r>
            <a:r>
              <a:rPr lang="ru-RU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и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шапочка;</a:t>
            </a:r>
            <a:r>
              <a:rPr lang="ru-RU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2. Набор </a:t>
            </a:r>
            <a:r>
              <a:rPr lang="ru-RU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доктора;</a:t>
            </a:r>
            <a:br>
              <a:rPr lang="ru-RU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36" y="365125"/>
            <a:ext cx="5066432" cy="3383924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36" y="3863274"/>
            <a:ext cx="3132137" cy="2091987"/>
          </a:xfrm>
        </p:spPr>
      </p:pic>
    </p:spTree>
    <p:extLst>
      <p:ext uri="{BB962C8B-B14F-4D97-AF65-F5344CB8AC3E}">
        <p14:creationId xmlns:p14="http://schemas.microsoft.com/office/powerpoint/2010/main" val="118087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1944" y="365126"/>
            <a:ext cx="5076056" cy="3135882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2"/>
                </a:solidFill>
              </a:rPr>
              <a:t>Игровой уголок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b="1" dirty="0" smtClean="0">
                <a:solidFill>
                  <a:schemeClr val="accent2"/>
                </a:solidFill>
              </a:rPr>
              <a:t>Сюжетно – ролевая игра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«Гараж»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1.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Разнообразные </a:t>
            </a:r>
            <a:r>
              <a:rPr lang="ru-RU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машины</a:t>
            </a:r>
            <a:br>
              <a:rPr lang="ru-RU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400" b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2.Мастерская (</a:t>
            </a:r>
            <a:r>
              <a:rPr lang="ru-RU" sz="2400" b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и</a:t>
            </a:r>
            <a:r>
              <a:rPr lang="ru-RU" sz="2400" b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нструменты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</a:t>
            </a:r>
            <a:r>
              <a:rPr lang="ru-RU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628800"/>
            <a:ext cx="5390545" cy="3600400"/>
          </a:xfrm>
        </p:spPr>
      </p:pic>
    </p:spTree>
    <p:extLst>
      <p:ext uri="{BB962C8B-B14F-4D97-AF65-F5344CB8AC3E}">
        <p14:creationId xmlns:p14="http://schemas.microsoft.com/office/powerpoint/2010/main" val="306177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167408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ЦЕНТР СТРОИТЕЛЬНО-КОНСТРУКТИВНЫХ ИГР</a:t>
            </a:r>
            <a:r>
              <a:rPr lang="ru-RU" sz="1400" dirty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400" dirty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07768" y="1700808"/>
            <a:ext cx="5486400" cy="417646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Мягкий крупный и мелкий конструктор.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Деревянный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напольный конструктор;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Мозаика;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err="1">
                <a:solidFill>
                  <a:prstClr val="black"/>
                </a:solidFill>
                <a:latin typeface="Calibri"/>
              </a:rPr>
              <a:t>Пазлы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;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Игрушки со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шнуровками;  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Небольшие игрушки для обыгрывания построек: фигурки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людей, резиновые животные, макеты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деревьев;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01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" r="6613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" b="3003"/>
          <a:stretch>
            <a:fillRect/>
          </a:stretch>
        </p:blipFill>
        <p:spPr>
          <a:xfrm>
            <a:off x="6312024" y="980728"/>
            <a:ext cx="3030980" cy="1903457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" b="3003"/>
          <a:stretch>
            <a:fillRect/>
          </a:stretch>
        </p:blipFill>
        <p:spPr>
          <a:xfrm>
            <a:off x="6271933" y="3117899"/>
            <a:ext cx="3111161" cy="1953811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ЦЕНТР СТРОИТЕЛЬНО-КОНСТРУКТИВНЫХ ИГР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" r="6613"/>
          <a:stretch>
            <a:fillRect/>
          </a:stretch>
        </p:blipFill>
        <p:spPr>
          <a:xfrm>
            <a:off x="999995" y="1124744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90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239416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4000" dirty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Центр детского творчества</a:t>
            </a:r>
            <a:br>
              <a:rPr lang="ru-RU" sz="4000" dirty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1784" y="1556792"/>
            <a:ext cx="5486400" cy="511256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Материал для рисования: альбомы, акварельные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краски,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простые и цветные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карандаши,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мелки, баночки для воды, трафареты для рисования, раскраски;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Материал для лепки: пластилин, стеки, индивидуальные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доски; 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Материал для аппликации и ручного труда: клей ПВА, кисти для клея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000" b="1" dirty="0" err="1" smtClean="0">
                <a:solidFill>
                  <a:prstClr val="black"/>
                </a:solidFill>
                <a:latin typeface="Calibri"/>
              </a:rPr>
              <a:t>карандашковый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клей,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салфетки, цветная бумага и картон, белый картон, гофрированная бумага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, бархатная бумага, ножницы (для детей средней группы);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Образцы по аппликации и рисованию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; 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Доска для рисования мелом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Магнитная доска. 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Природный материал для творчества.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1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Центр детского творчества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2459" y="1859813"/>
            <a:ext cx="4422468" cy="3960442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3" y="2097269"/>
            <a:ext cx="4389437" cy="2931750"/>
          </a:xfrm>
        </p:spPr>
      </p:pic>
    </p:spTree>
    <p:extLst>
      <p:ext uri="{BB962C8B-B14F-4D97-AF65-F5344CB8AC3E}">
        <p14:creationId xmlns:p14="http://schemas.microsoft.com/office/powerpoint/2010/main" val="123834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321696" cy="4432026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Патриотический уголок</a:t>
            </a:r>
            <a:r>
              <a:rPr lang="ru-RU" dirty="0"/>
              <a:t/>
            </a:r>
            <a:br>
              <a:rPr lang="ru-RU" dirty="0"/>
            </a:br>
            <a:r>
              <a:rPr lang="ru-RU" sz="2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1. Государственная </a:t>
            </a:r>
            <a:r>
              <a:rPr lang="ru-RU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символика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России.</a:t>
            </a:r>
            <a:r>
              <a:rPr lang="ru-RU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2. Презентация о столице России.</a:t>
            </a:r>
            <a:r>
              <a:rPr lang="ru-RU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10" y="1828800"/>
            <a:ext cx="4228355" cy="2824163"/>
          </a:xfrm>
        </p:spPr>
      </p:pic>
    </p:spTree>
    <p:extLst>
      <p:ext uri="{BB962C8B-B14F-4D97-AF65-F5344CB8AC3E}">
        <p14:creationId xmlns:p14="http://schemas.microsoft.com/office/powerpoint/2010/main" val="387327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311424"/>
          </a:xfrm>
        </p:spPr>
        <p:txBody>
          <a:bodyPr/>
          <a:lstStyle/>
          <a:p>
            <a:pPr algn="ctr" defTabSz="914400">
              <a:spcBef>
                <a:spcPts val="1"/>
              </a:spcBef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Наша группа состоит из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3 помещений:</a:t>
            </a:r>
            <a:endParaRPr lang="ru-RU" sz="4400" b="1" i="1" dirty="0">
              <a:solidFill>
                <a:schemeClr val="accent2">
                  <a:lumMod val="75000"/>
                </a:schemeClr>
              </a:solidFill>
              <a:latin typeface="Times New Roma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2142728"/>
          </a:xfrm>
        </p:spPr>
        <p:txBody>
          <a:bodyPr>
            <a:normAutofit/>
          </a:bodyPr>
          <a:lstStyle/>
          <a:p>
            <a:pPr marL="457200" indent="-457200" algn="l" defTabSz="914400">
              <a:spcBef>
                <a:spcPts val="1800"/>
              </a:spcBef>
              <a:buAutoNum type="arabicPeriod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Раздевальная комната</a:t>
            </a:r>
          </a:p>
          <a:p>
            <a:pPr marL="457200" indent="-457200" algn="l" defTabSz="914400">
              <a:spcBef>
                <a:spcPts val="1800"/>
              </a:spcBef>
              <a:buAutoNum type="arabicPeriod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Игровая, столовая, спальная комната</a:t>
            </a:r>
          </a:p>
          <a:p>
            <a:pPr marL="457200" indent="-457200" algn="l" defTabSz="914400">
              <a:spcBef>
                <a:spcPts val="1800"/>
              </a:spcBef>
              <a:buAutoNum type="arabicPeriod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Туалетная комната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98375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Театральный уголок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1. Кукольный </a:t>
            </a:r>
            <a: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театр; </a:t>
            </a:r>
            <a:b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2. Игрушки </a:t>
            </a:r>
            <a: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для  настольного театра;</a:t>
            </a:r>
            <a:b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3.Ширма </a:t>
            </a:r>
            <a: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театральная;</a:t>
            </a:r>
            <a:b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4. Шапочки</a:t>
            </a:r>
            <a: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маски для обыгрывания сказок .</a:t>
            </a:r>
            <a:b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6091" y="2570238"/>
            <a:ext cx="4043113" cy="3168352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2182733"/>
            <a:ext cx="5037510" cy="3364605"/>
          </a:xfrm>
        </p:spPr>
      </p:pic>
    </p:spTree>
    <p:extLst>
      <p:ext uri="{BB962C8B-B14F-4D97-AF65-F5344CB8AC3E}">
        <p14:creationId xmlns:p14="http://schemas.microsoft.com/office/powerpoint/2010/main" val="159442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0056" y="365126"/>
            <a:ext cx="4067944" cy="4504034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Центр музыкального творчества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1. Дудочки</a:t>
            </a:r>
            <a: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; </a:t>
            </a:r>
            <a:b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2. Погремушки</a:t>
            </a:r>
            <a: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;</a:t>
            </a:r>
            <a:b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3. Ложки</a:t>
            </a:r>
            <a: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;</a:t>
            </a:r>
            <a:b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4. Бубен</a:t>
            </a:r>
            <a: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; </a:t>
            </a:r>
            <a:b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5.Металлофон;</a:t>
            </a:r>
            <a:br>
              <a:rPr lang="ru-RU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6.Барабан</a:t>
            </a:r>
            <a: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7.Аудиозапись </a:t>
            </a:r>
            <a: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с детскими песенками;</a:t>
            </a:r>
            <a:b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8.Аудиозапись </a:t>
            </a:r>
            <a: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с голосами птиц.</a:t>
            </a:r>
            <a:b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39" y="1340769"/>
            <a:ext cx="5606165" cy="3744416"/>
          </a:xfrm>
        </p:spPr>
      </p:pic>
    </p:spTree>
    <p:extLst>
      <p:ext uri="{BB962C8B-B14F-4D97-AF65-F5344CB8AC3E}">
        <p14:creationId xmlns:p14="http://schemas.microsoft.com/office/powerpoint/2010/main" val="319884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8761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accent1"/>
                </a:solidFill>
              </a:rPr>
              <a:t>Физкультурно</a:t>
            </a:r>
            <a:r>
              <a:rPr lang="ru-RU" b="1" dirty="0" smtClean="0">
                <a:solidFill>
                  <a:schemeClr val="accent1"/>
                </a:solidFill>
              </a:rPr>
              <a:t> – оздоровительный уголок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4752" y="1587634"/>
            <a:ext cx="6136910" cy="489064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1424" y="1196752"/>
            <a:ext cx="3538655" cy="547260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Мячи 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резиновые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(разного размера);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Мячи массажные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 err="1">
                <a:solidFill>
                  <a:prstClr val="black"/>
                </a:solidFill>
                <a:latin typeface="Calibri"/>
              </a:rPr>
              <a:t>Кольцеброс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Гимнастические палки;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Обручи;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Скакалки, гантели детские;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solidFill>
                  <a:prstClr val="black"/>
                </a:solidFill>
                <a:latin typeface="Calibri"/>
              </a:rPr>
              <a:t>Кегли; </a:t>
            </a:r>
            <a:endParaRPr lang="ru-RU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Кубики, 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флажки,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ленточки;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Дидактический материал «Спорт. Спортивные профессии»;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Массажные дорожки и коврик, 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мат;</a:t>
            </a:r>
            <a:endParaRPr lang="ru-RU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solidFill>
                  <a:prstClr val="black"/>
                </a:solidFill>
                <a:latin typeface="Calibri"/>
              </a:rPr>
              <a:t>Маски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для подвижных 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игр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;</a:t>
            </a:r>
            <a:endParaRPr lang="ru-RU" b="1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solidFill>
                  <a:prstClr val="black"/>
                </a:solidFill>
                <a:latin typeface="Calibri"/>
              </a:rPr>
              <a:t>Гимнастическая скамейка;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 err="1" smtClean="0">
                <a:solidFill>
                  <a:prstClr val="black"/>
                </a:solidFill>
                <a:latin typeface="Calibri"/>
              </a:rPr>
              <a:t>Шагайка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.</a:t>
            </a:r>
            <a:endParaRPr lang="ru-RU" b="1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83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Центр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сенсорно </a:t>
            </a:r>
            <a:r>
              <a:rPr lang="ru-RU" dirty="0" smtClean="0">
                <a:solidFill>
                  <a:srgbClr val="00B050"/>
                </a:solidFill>
              </a:rPr>
              <a:t>развития</a:t>
            </a:r>
            <a:r>
              <a:rPr lang="ru-RU" dirty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87" y="1828800"/>
            <a:ext cx="5205226" cy="3476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1447800"/>
            <a:ext cx="3611879" cy="5410200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Пирамидки, окрашенные в основные цвета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Объемные вкладыши,</a:t>
            </a:r>
          </a:p>
          <a:p>
            <a:pPr marL="342900" indent="-342900">
              <a:buAutoNum type="arabicPeriod"/>
            </a:pPr>
            <a:r>
              <a:rPr lang="ru-RU" b="1" dirty="0"/>
              <a:t>М</a:t>
            </a:r>
            <a:r>
              <a:rPr lang="ru-RU" b="1" dirty="0" smtClean="0"/>
              <a:t>атрешка,</a:t>
            </a:r>
          </a:p>
          <a:p>
            <a:pPr marL="342900" indent="-342900">
              <a:buAutoNum type="arabicPeriod"/>
            </a:pPr>
            <a:r>
              <a:rPr lang="ru-RU" b="1" dirty="0"/>
              <a:t>Д</a:t>
            </a:r>
            <a:r>
              <a:rPr lang="ru-RU" b="1" dirty="0" smtClean="0"/>
              <a:t>оски – вкладыши,</a:t>
            </a:r>
          </a:p>
          <a:p>
            <a:pPr marL="342900" indent="-342900">
              <a:buAutoNum type="arabicPeriod"/>
            </a:pPr>
            <a:r>
              <a:rPr lang="ru-RU" b="1" dirty="0"/>
              <a:t>К</a:t>
            </a:r>
            <a:r>
              <a:rPr lang="ru-RU" b="1" dirty="0" smtClean="0"/>
              <a:t>убы с прорезями разной формы 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Мозаики;</a:t>
            </a:r>
          </a:p>
          <a:p>
            <a:pPr marL="342900" indent="-342900">
              <a:buAutoNum type="arabicPeriod"/>
            </a:pPr>
            <a:r>
              <a:rPr lang="ru-RU" b="1" dirty="0" err="1" smtClean="0"/>
              <a:t>Бизиборд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Тактильная книжка «Книжка для веселых пальчиков»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Дидактическая черепаха (шнуровка, пуговицы, кнопки, липучки, молния);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 </a:t>
            </a:r>
            <a:r>
              <a:rPr lang="ru-RU" b="1" dirty="0" err="1" smtClean="0"/>
              <a:t>Коврограф</a:t>
            </a:r>
            <a:r>
              <a:rPr lang="ru-RU" b="1" dirty="0" smtClean="0"/>
              <a:t> (панно со съемными элементами);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Набор плоскостных геометрических фигур;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Бусы, ленточки, прищепки (для восприятия цвета);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Звучащие инструменты(</a:t>
            </a:r>
            <a:r>
              <a:rPr lang="ru-RU" b="1" dirty="0" err="1" smtClean="0"/>
              <a:t>барабан,дудочки</a:t>
            </a:r>
            <a:r>
              <a:rPr lang="ru-RU" b="1" dirty="0" smtClean="0"/>
              <a:t>, </a:t>
            </a:r>
            <a:r>
              <a:rPr lang="ru-RU" b="1" dirty="0" err="1" smtClean="0"/>
              <a:t>погреиушки</a:t>
            </a:r>
            <a:r>
              <a:rPr lang="ru-RU" b="1" dirty="0" smtClean="0"/>
              <a:t> и т. Д.);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Набор шумовых яичек;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Набор тканей разной фактуры;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Природный материал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Различные дидактические игры на формирование сенсорных эталонов.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49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Библиотека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87" y="1828800"/>
            <a:ext cx="5205226" cy="3476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Тематическая подборка детской художественной литературы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;</a:t>
            </a:r>
            <a:endParaRPr lang="ru-RU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Книги, знакомящие  с культурой русского народа: сказки, </a:t>
            </a:r>
            <a:r>
              <a:rPr lang="ru-RU" b="1" dirty="0" err="1" smtClean="0">
                <a:solidFill>
                  <a:prstClr val="black"/>
                </a:solidFill>
                <a:latin typeface="Calibri"/>
              </a:rPr>
              <a:t>потешки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.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534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1560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Центр занимательной математики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87" y="1828800"/>
            <a:ext cx="5205226" cy="3476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1340768"/>
            <a:ext cx="3611879" cy="511256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1.Занимательный и познавательный материал по математике. Логико- математические игры: «Палочки </a:t>
            </a:r>
            <a:r>
              <a:rPr lang="ru-RU" b="1" dirty="0" err="1">
                <a:solidFill>
                  <a:prstClr val="black"/>
                </a:solidFill>
                <a:latin typeface="Calibri"/>
              </a:rPr>
              <a:t>Кюизенера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», 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«Блоки </a:t>
            </a:r>
            <a:r>
              <a:rPr lang="ru-RU" b="1" dirty="0" err="1" smtClean="0">
                <a:solidFill>
                  <a:prstClr val="black"/>
                </a:solidFill>
                <a:latin typeface="Calibri"/>
              </a:rPr>
              <a:t>Дьенеша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»</a:t>
            </a:r>
            <a:endParaRPr lang="ru-RU" b="1" dirty="0">
              <a:solidFill>
                <a:prstClr val="black"/>
              </a:solidFill>
              <a:latin typeface="Calibri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2. Наборы геометрических фигур;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3. 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Пеналы с  цифрами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и 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математическими знаками;</a:t>
            </a:r>
            <a:endParaRPr lang="ru-RU" b="1" dirty="0">
              <a:solidFill>
                <a:prstClr val="black"/>
              </a:solidFill>
              <a:latin typeface="Calibri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5. Рабочие тетради по математике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;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prstClr val="black"/>
                </a:solidFill>
                <a:latin typeface="Calibri"/>
              </a:rPr>
              <a:t>6. Счеты.</a:t>
            </a:r>
            <a:endParaRPr lang="ru-RU" b="1" dirty="0">
              <a:solidFill>
                <a:prstClr val="black"/>
              </a:solidFill>
              <a:latin typeface="Calibri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7. Дидактические игры: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34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Центр дидактической игры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87" y="1828800"/>
            <a:ext cx="5205226" cy="3476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Развивающий игровой материал: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Игры на развитие логики, мыслительных операций, схемы модели и т. д.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 err="1">
                <a:solidFill>
                  <a:prstClr val="black"/>
                </a:solidFill>
                <a:latin typeface="Calibri"/>
              </a:rPr>
              <a:t>Пазлы</a:t>
            </a:r>
            <a:endParaRPr lang="ru-RU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Мозаики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9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Столовая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87" y="1828800"/>
            <a:ext cx="5205226" cy="3476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Столы и стулья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1163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Спальная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6404" y="1829285"/>
            <a:ext cx="5077542" cy="43145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Кровати детские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Постельные принадлежности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Подушки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Матрасы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Одеяла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43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Туалетная комната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87" y="1828800"/>
            <a:ext cx="5205226" cy="3476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Раковины 4 шт.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Зеркала 1 шт.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Унитазы 3 шт.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Кабинки под полотенца 17 </a:t>
            </a:r>
            <a:r>
              <a:rPr lang="ru-RU" sz="2400" b="1" dirty="0" err="1">
                <a:solidFill>
                  <a:prstClr val="black"/>
                </a:solidFill>
                <a:latin typeface="Calibri"/>
              </a:rPr>
              <a:t>шт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72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</a:rPr>
              <a:t>Раздевальная комната</a:t>
            </a:r>
            <a:endParaRPr lang="ru-RU" sz="4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97268"/>
            <a:ext cx="4389438" cy="29317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3" y="2097269"/>
            <a:ext cx="4389437" cy="2931750"/>
          </a:xfrm>
        </p:spPr>
      </p:pic>
    </p:spTree>
    <p:extLst>
      <p:ext uri="{BB962C8B-B14F-4D97-AF65-F5344CB8AC3E}">
        <p14:creationId xmlns:p14="http://schemas.microsoft.com/office/powerpoint/2010/main" val="19102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Спасибо за внимание !!!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828800"/>
            <a:ext cx="6561865" cy="4382738"/>
          </a:xfrm>
        </p:spPr>
      </p:pic>
    </p:spTree>
    <p:extLst>
      <p:ext uri="{BB962C8B-B14F-4D97-AF65-F5344CB8AC3E}">
        <p14:creationId xmlns:p14="http://schemas.microsoft.com/office/powerpoint/2010/main" val="255259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</a:rPr>
              <a:t>Раздевальная комната</a:t>
            </a:r>
            <a:endParaRPr lang="ru-RU" sz="4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97268"/>
            <a:ext cx="4389438" cy="29317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3" y="2097269"/>
            <a:ext cx="4389437" cy="2931750"/>
          </a:xfrm>
        </p:spPr>
      </p:pic>
    </p:spTree>
    <p:extLst>
      <p:ext uri="{BB962C8B-B14F-4D97-AF65-F5344CB8AC3E}">
        <p14:creationId xmlns:p14="http://schemas.microsoft.com/office/powerpoint/2010/main" val="303479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87937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1"/>
                </a:solidFill>
              </a:rPr>
              <a:t>Раздевальная комната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8864" y="1418419"/>
            <a:ext cx="7086600" cy="4248472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Детские раздевальные шкафчики –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19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шт.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Скамейки –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4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шт.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Информационный стенд для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родителей («Режим дня», «Расписание НОД», «С Днем рождения», «Список группы», «Объявления»);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Стенд «Наше творчество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»;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Стенд «Правила противопожарной безопасности»;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Стенд «Меню»;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Стенд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«Большие права маленького ребенка»   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Стенд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«Информация»;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Стенд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«Здоровье»; 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Папки передвижки «Сезонные»;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Индивидуальные папки с художественным творчеством детей;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2247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</a:rPr>
              <a:t>Групповая комната</a:t>
            </a:r>
            <a:b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400" b="1" i="1" dirty="0" err="1" smtClean="0">
                <a:solidFill>
                  <a:schemeClr val="accent4">
                    <a:lumMod val="75000"/>
                  </a:schemeClr>
                </a:solidFill>
              </a:rPr>
              <a:t>П</a:t>
            </a:r>
            <a:r>
              <a:rPr lang="ru-RU" sz="2700" b="1" i="1" dirty="0" err="1" smtClean="0">
                <a:solidFill>
                  <a:schemeClr val="accent4">
                    <a:lumMod val="75000"/>
                  </a:schemeClr>
                </a:solidFill>
              </a:rPr>
              <a:t>риродно</a:t>
            </a:r>
            <a:r>
              <a:rPr lang="ru-RU" sz="2700" b="1" i="1" dirty="0" smtClean="0">
                <a:solidFill>
                  <a:schemeClr val="accent4">
                    <a:lumMod val="75000"/>
                  </a:schemeClr>
                </a:solidFill>
              </a:rPr>
              <a:t> – опытнический уголок</a:t>
            </a:r>
            <a:endParaRPr lang="ru-RU" sz="27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97268"/>
            <a:ext cx="4389438" cy="29317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3" y="2097269"/>
            <a:ext cx="4389437" cy="2931750"/>
          </a:xfrm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 smtClean="0">
                <a:solidFill>
                  <a:schemeClr val="accent4"/>
                </a:solidFill>
              </a:rPr>
              <a:t>Природно</a:t>
            </a:r>
            <a:r>
              <a:rPr lang="ru-RU" b="1" i="1" dirty="0" smtClean="0">
                <a:solidFill>
                  <a:schemeClr val="accent4"/>
                </a:solidFill>
              </a:rPr>
              <a:t> – опытнический уголок:</a:t>
            </a:r>
            <a:endParaRPr lang="ru-RU" b="1" i="1" dirty="0">
              <a:solidFill>
                <a:schemeClr val="accent4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412776"/>
            <a:ext cx="7086600" cy="5328592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Комнатные растения;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П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риродный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материал, семена цветов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;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Инвентарь для ухода за комнатными растениями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; 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Дидактические игры по экологии;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Коллекция игрушек и информационных журналов «Животные леса»;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«Насекомые».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Демонстрационный альбом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«Времена года»;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Энциклопедическая литература, различные тематические альбомы;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Демонстрационный материал «Виды тканей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»; «Транспорт», «Звери жарких стран»,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Принадлежности для игр с водой и песком(прозрачные пластиковые стаканчики, воронки для переливания, бутылочки из под шампуней, салфетки тканевые и бумажные, мыльные пузыри, трубочки и т.д.) 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Резервуары с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крупами.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Картотеки: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«Познавательные опыты и эксперименты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для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малышей, «Прогулки», «Забавные игры с водой и песком».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7947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850088" cy="735360"/>
          </a:xfrm>
        </p:spPr>
        <p:txBody>
          <a:bodyPr>
            <a:normAutofit/>
          </a:bodyPr>
          <a:lstStyle/>
          <a:p>
            <a:r>
              <a:rPr lang="ru-RU" sz="4000" i="1" dirty="0" err="1" smtClean="0">
                <a:solidFill>
                  <a:srgbClr val="00B050"/>
                </a:solidFill>
              </a:rPr>
              <a:t>Природно</a:t>
            </a:r>
            <a:r>
              <a:rPr lang="ru-RU" sz="4000" i="1" dirty="0" smtClean="0">
                <a:solidFill>
                  <a:srgbClr val="00B050"/>
                </a:solidFill>
              </a:rPr>
              <a:t> – опытнический уголок</a:t>
            </a:r>
            <a:endParaRPr lang="ru-RU" sz="4000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3432" y="1484784"/>
            <a:ext cx="8352928" cy="45365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11. Картотеки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: «Познавательные опыты и эксперименты для малышей, «Прогулки», «Забавные игры с водой и</a:t>
            </a:r>
            <a:endParaRPr lang="ru-RU" sz="20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12. Лото «Овощи»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13. </a:t>
            </a:r>
            <a:r>
              <a:rPr lang="ru-RU" sz="2000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Развиввающие</a:t>
            </a:r>
            <a:r>
              <a:rPr lang="ru-RU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игры – </a:t>
            </a:r>
            <a:r>
              <a:rPr lang="ru-RU" sz="2000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пазлы</a:t>
            </a:r>
            <a:r>
              <a:rPr lang="ru-RU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«Мир животных», «Профессии», «Времена года».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14. Методическое пособие с дидактическим материалом «Домашние животные», «Звери наших лесов»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15. Наглядно – дидактическое пособие «Рассказы по картинкам. В деревне».</a:t>
            </a:r>
          </a:p>
          <a:p>
            <a:endParaRPr lang="ru-RU" sz="20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1403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95138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Центр «Мы играем»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519026"/>
            <a:ext cx="7086600" cy="327812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Сюжетно - ролевая игра « Парикмахерская»</a:t>
            </a:r>
          </a:p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Сюжетно – ролевая игра « Семья»</a:t>
            </a:r>
          </a:p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Сюжетно – ролевая игра «Магазин»</a:t>
            </a:r>
          </a:p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Сюжетно – ролевая игра «Больница»</a:t>
            </a:r>
          </a:p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Сюжетно –ролевая игра «Гараж»</a:t>
            </a:r>
          </a:p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Атрибуты для игр: « Дорожное движение», «Мы водители»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43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Юные друзья: 16 x 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ldrenFriends_16x9_TP103896100" id="{5BC9014A-E680-4FF1-919A-F7F2C69FAA43}" vid="{DDBB3E06-5751-4A11-9985-9F8449818303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8AACB3-7C2F-4C41-87DA-F69B5E3DE3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в стиле школьного двора, альбом (широкоэкранный)</Template>
  <TotalTime>0</TotalTime>
  <Words>812</Words>
  <Application>Microsoft Office PowerPoint</Application>
  <PresentationFormat>Широкоэкранный</PresentationFormat>
  <Paragraphs>134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Batang</vt:lpstr>
      <vt:lpstr>Arial</vt:lpstr>
      <vt:lpstr>Calibri</vt:lpstr>
      <vt:lpstr>Times New Roman</vt:lpstr>
      <vt:lpstr>Юные друзья: 16 x 9</vt:lpstr>
      <vt:lpstr>Паспорт Развивающей предметно – пространственной среды младшей разновозрастной группы</vt:lpstr>
      <vt:lpstr>Наша группа состоит из  3 помещений:</vt:lpstr>
      <vt:lpstr>Раздевальная комната</vt:lpstr>
      <vt:lpstr>Раздевальная комната</vt:lpstr>
      <vt:lpstr>Раздевальная комната</vt:lpstr>
      <vt:lpstr>Групповая комната Природно – опытнический уголок</vt:lpstr>
      <vt:lpstr>Природно – опытнический уголок:</vt:lpstr>
      <vt:lpstr>Природно – опытнический уголок</vt:lpstr>
      <vt:lpstr>Центр «Мы играем»</vt:lpstr>
      <vt:lpstr>Игровой уголок  Сюжетно – ролевая игра «Семья»:  1. Кухонная мебель(плита, раковина и т. д.)  2. Стол и стулья . 3. Игрушечная посуда (кружки, тарелки, кастрюли, сковородки, чайник) ; 4. Муляжи овощи - фрукты; 5. Куклы, одежда для кукол; 6. Коляски;  7. Комплект постельных принадлежностей для кроватки;  8. Утюги </vt:lpstr>
      <vt:lpstr> Игровой уголок Сюжетно-ролевая игра «Магазин»:   1. Касса, весы, калькулятор;  2. Кондитерские изделия;  3. Хлебобулочные изделия;   4. Корзины;  5. Предметы-заместители;  6. Муляжи овощей, фруктов.  </vt:lpstr>
      <vt:lpstr>Игровой уголок Сюжетно –ролевая игра  «Парикмахерская» 1. Набор парикмахера. 2. Одежда для ряженья.   </vt:lpstr>
      <vt:lpstr>Игровой уголок Сюжетно – ролевая игра «Больница»:  1. Медицинский халат и шапочка; 2. Набор доктора;   </vt:lpstr>
      <vt:lpstr>Игровой уголок Сюжетно – ролевая игра «Гараж» 1.Разнообразные машины 2.Мастерская (инструменты) </vt:lpstr>
      <vt:lpstr>ЦЕНТР СТРОИТЕЛЬНО-КОНСТРУКТИВНЫХ ИГР </vt:lpstr>
      <vt:lpstr>ЦЕНТР СТРОИТЕЛЬНО-КОНСТРУКТИВНЫХ ИГР</vt:lpstr>
      <vt:lpstr>Центр детского творчества </vt:lpstr>
      <vt:lpstr>Центр детского творчества</vt:lpstr>
      <vt:lpstr>Патриотический уголок 1. Государственная символика России. 2. Презентация о столице России.  </vt:lpstr>
      <vt:lpstr>Театральный уголок 1. Кукольный театр;  2. Игрушки для  настольного театра; 3.Ширма театральная; 4. Шапочки, маски для обыгрывания сказок . </vt:lpstr>
      <vt:lpstr>Центр музыкального творчества 1. Дудочки;  2. Погремушки;  3. Ложки; 4. Бубен;  5.Металлофон; 6.Барабан 7.Аудиозапись с детскими песенками; 8.Аудиозапись с голосами птиц. </vt:lpstr>
      <vt:lpstr>Физкультурно – оздоровительный уголок</vt:lpstr>
      <vt:lpstr>Центр сенсорно развития.</vt:lpstr>
      <vt:lpstr>Библиотека</vt:lpstr>
      <vt:lpstr>Центр занимательной математики</vt:lpstr>
      <vt:lpstr>Центр дидактической игры</vt:lpstr>
      <vt:lpstr>Столовая</vt:lpstr>
      <vt:lpstr>Спальная</vt:lpstr>
      <vt:lpstr>Туалетная комната</vt:lpstr>
      <vt:lpstr>Спасибо за внимание 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2016-10-11T17:55:56Z</dcterms:created>
  <dcterms:modified xsi:type="dcterms:W3CDTF">2017-06-21T13:08:01Z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